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sldIdLst>
    <p:sldId id="294" r:id="rId5"/>
    <p:sldId id="260" r:id="rId6"/>
    <p:sldId id="261" r:id="rId7"/>
    <p:sldId id="284" r:id="rId8"/>
    <p:sldId id="288" r:id="rId9"/>
    <p:sldId id="285" r:id="rId10"/>
    <p:sldId id="262" r:id="rId11"/>
    <p:sldId id="289" r:id="rId12"/>
    <p:sldId id="276" r:id="rId13"/>
    <p:sldId id="293" r:id="rId14"/>
    <p:sldId id="286" r:id="rId15"/>
    <p:sldId id="295" r:id="rId16"/>
    <p:sldId id="29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thy Morgan" initials="KM" lastIdx="15" clrIdx="0">
    <p:extLst>
      <p:ext uri="{19B8F6BF-5375-455C-9EA6-DF929625EA0E}">
        <p15:presenceInfo xmlns:p15="http://schemas.microsoft.com/office/powerpoint/2012/main" userId="S::kmorgan@firstinspires.org::19752d8f-270a-426b-91ad-1bf5c79275bc" providerId="AD"/>
      </p:ext>
    </p:extLst>
  </p:cmAuthor>
  <p:cmAuthor id="2" name="Tammy Pankey" initials="TP" lastIdx="13" clrIdx="1">
    <p:extLst>
      <p:ext uri="{19B8F6BF-5375-455C-9EA6-DF929625EA0E}">
        <p15:presenceInfo xmlns:p15="http://schemas.microsoft.com/office/powerpoint/2012/main" userId="S::tpankey@firstinspires.org::89b84b47-0384-4d66-b56e-dc00ebdb68cf" providerId="AD"/>
      </p:ext>
    </p:extLst>
  </p:cmAuthor>
  <p:cmAuthor id="3" name="Marian Murphy" initials="MM" lastIdx="1" clrIdx="2">
    <p:extLst>
      <p:ext uri="{19B8F6BF-5375-455C-9EA6-DF929625EA0E}">
        <p15:presenceInfo xmlns:p15="http://schemas.microsoft.com/office/powerpoint/2012/main" userId="S::mmurphy@firstinspires.org::6ddc4b1b-6521-474c-a22d-2c363c1d366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651"/>
    <a:srgbClr val="4472C4"/>
    <a:srgbClr val="FF781D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C12452-298F-49D0-823B-852564EE0A9C}" v="4" dt="2021-07-15T15:35:5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885" autoAdjust="0"/>
  </p:normalViewPr>
  <p:slideViewPr>
    <p:cSldViewPr snapToGrid="0">
      <p:cViewPr varScale="1">
        <p:scale>
          <a:sx n="70" d="100"/>
          <a:sy n="70" d="100"/>
        </p:scale>
        <p:origin x="1974" y="78"/>
      </p:cViewPr>
      <p:guideLst>
        <p:guide orient="horz" pos="21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y Morgan" userId="19752d8f-270a-426b-91ad-1bf5c79275bc" providerId="ADAL" clId="{7FC12452-298F-49D0-823B-852564EE0A9C}"/>
    <pc:docChg chg="custSel addSld delSld modSld">
      <pc:chgData name="Kathy Morgan" userId="19752d8f-270a-426b-91ad-1bf5c79275bc" providerId="ADAL" clId="{7FC12452-298F-49D0-823B-852564EE0A9C}" dt="2021-07-15T15:36:00.237" v="198" actId="47"/>
      <pc:docMkLst>
        <pc:docMk/>
      </pc:docMkLst>
      <pc:sldChg chg="del">
        <pc:chgData name="Kathy Morgan" userId="19752d8f-270a-426b-91ad-1bf5c79275bc" providerId="ADAL" clId="{7FC12452-298F-49D0-823B-852564EE0A9C}" dt="2021-07-15T15:36:00.237" v="198" actId="47"/>
        <pc:sldMkLst>
          <pc:docMk/>
          <pc:sldMk cId="3198983479" sldId="282"/>
        </pc:sldMkLst>
      </pc:sldChg>
      <pc:sldChg chg="modNotesTx">
        <pc:chgData name="Kathy Morgan" userId="19752d8f-270a-426b-91ad-1bf5c79275bc" providerId="ADAL" clId="{7FC12452-298F-49D0-823B-852564EE0A9C}" dt="2021-07-15T15:35:25.105" v="195" actId="20577"/>
        <pc:sldMkLst>
          <pc:docMk/>
          <pc:sldMk cId="674843164" sldId="286"/>
        </pc:sldMkLst>
      </pc:sldChg>
      <pc:sldChg chg="addSp delSp modSp mod">
        <pc:chgData name="Kathy Morgan" userId="19752d8f-270a-426b-91ad-1bf5c79275bc" providerId="ADAL" clId="{7FC12452-298F-49D0-823B-852564EE0A9C}" dt="2021-07-15T15:34:17.115" v="14" actId="11530"/>
        <pc:sldMkLst>
          <pc:docMk/>
          <pc:sldMk cId="2368298040" sldId="294"/>
        </pc:sldMkLst>
        <pc:picChg chg="add mod modCrop">
          <ac:chgData name="Kathy Morgan" userId="19752d8f-270a-426b-91ad-1bf5c79275bc" providerId="ADAL" clId="{7FC12452-298F-49D0-823B-852564EE0A9C}" dt="2021-07-15T15:34:17.115" v="14" actId="11530"/>
          <ac:picMkLst>
            <pc:docMk/>
            <pc:sldMk cId="2368298040" sldId="294"/>
            <ac:picMk id="4" creationId="{7457EB7C-18DC-4A8F-9B33-77A93D0B727C}"/>
          </ac:picMkLst>
        </pc:picChg>
        <pc:picChg chg="del">
          <ac:chgData name="Kathy Morgan" userId="19752d8f-270a-426b-91ad-1bf5c79275bc" providerId="ADAL" clId="{7FC12452-298F-49D0-823B-852564EE0A9C}" dt="2021-07-15T15:32:57.360" v="0" actId="478"/>
          <ac:picMkLst>
            <pc:docMk/>
            <pc:sldMk cId="2368298040" sldId="294"/>
            <ac:picMk id="19" creationId="{3359415C-57B3-4EB5-9D1B-E8F126CC5F8D}"/>
          </ac:picMkLst>
        </pc:picChg>
      </pc:sldChg>
      <pc:sldChg chg="add modNotesTx">
        <pc:chgData name="Kathy Morgan" userId="19752d8f-270a-426b-91ad-1bf5c79275bc" providerId="ADAL" clId="{7FC12452-298F-49D0-823B-852564EE0A9C}" dt="2021-07-15T15:35:54.349" v="197"/>
        <pc:sldMkLst>
          <pc:docMk/>
          <pc:sldMk cId="59504341" sldId="295"/>
        </pc:sldMkLst>
      </pc:sldChg>
      <pc:sldChg chg="add">
        <pc:chgData name="Kathy Morgan" userId="19752d8f-270a-426b-91ad-1bf5c79275bc" providerId="ADAL" clId="{7FC12452-298F-49D0-823B-852564EE0A9C}" dt="2021-07-15T15:35:45.946" v="196"/>
        <pc:sldMkLst>
          <pc:docMk/>
          <pc:sldMk cId="1315754796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3F5F3-06B3-EE47-BF43-708E2593BF64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B8CF6-C2C2-924C-96EF-0C0C9E05F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7B8CF6-C2C2-924C-96EF-0C0C9E05FE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1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a relevant, age-appropriate video for your students.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one example:  </a:t>
            </a:r>
            <a:r>
              <a:rPr lang="en-US" b="0" i="0" dirty="0">
                <a:effectLst/>
                <a:latin typeface="Roboto"/>
              </a:rPr>
              <a:t>Ford’s Delivery Robot Walks On Two Legs Like A Human from Tech Insider - https://youtu.be/U8Iey_wfo0I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effectLst/>
              <a:latin typeface="Robo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/>
              </a:rPr>
              <a:t>Search for “delivery robots” to find other videos about innovative delivery solutions.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03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the meanings of “monitor” and “maintain.”  What parts of sorting machines would they like to work on as a machine operator?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4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wish to play a video or song during clean up time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GoNoodle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https://family.gonoodle.com/activities/clean-up.  Link on YouTube Kids:  https://www.youtubekids.com/watch?v=ZJFk87ZsHn0 . Link on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https://youtu.be/ZJFk87ZsHn0</a:t>
            </a:r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Cleanup Pointers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The motorized sorting center should stay assembled, but everything else should be taken apart.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963E"/>
                </a:solidFill>
                <a:latin typeface="ArialMT"/>
              </a:rPr>
              <a:t>Check that any pieces used from the LEGO® set are returned to it.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27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session has Guiding Questions that can be shared to frame the session.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Session Tips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Give the team the LEGO® prototyping pieces (Bag 4) to create their designs.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Ask the team to identify places that would be hard to access in their community.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A machine operator will adjust settings on the control panel to ensure the machine is working efficiently.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1800" b="0" i="0" u="none" strike="noStrike" baseline="0" dirty="0">
                <a:latin typeface="ArialMT"/>
              </a:rPr>
              <a:t>Examples of efficiency include sorting cargo faster, sorting cargo by color, or stopping the sorting process when there is no cargo loaded.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Introduction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Discovery Build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provide examples of how they have used </a:t>
            </a:r>
            <a:r>
              <a:rPr lang="en-US" sz="1800" b="1" i="0" u="none" strike="noStrike" baseline="0" dirty="0">
                <a:latin typeface="Arial-BoldMT"/>
              </a:rPr>
              <a:t>discovery </a:t>
            </a:r>
            <a:r>
              <a:rPr lang="en-US" sz="1800" b="0" i="0" u="none" strike="noStrike" baseline="0" dirty="0">
                <a:latin typeface="ArialMT"/>
              </a:rPr>
              <a:t>throughout the sessions.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Have the team create a build from the prototyping pieces representing this Core Value or examples of the team using </a:t>
            </a:r>
            <a:r>
              <a:rPr lang="en-US" sz="1800" b="1" i="0" u="none" strike="noStrike" baseline="0" dirty="0">
                <a:latin typeface="Arial-BoldMT"/>
              </a:rPr>
              <a:t>discovery</a:t>
            </a:r>
            <a:r>
              <a:rPr lang="en-US" sz="1800" b="0" i="0" u="none" strike="noStrike" baseline="0" dirty="0">
                <a:latin typeface="ArialMT"/>
              </a:rPr>
              <a:t>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93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Imagine how to answer Ruby and Jacob’s questions while looking at the mat. Dream big!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Using the prototyping pieces, build ways to improve access to the destinations (house icons on mat).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Show how you have improved access to each place for cargo deliveries.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Create a new form of transportation that can access many different areas.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50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0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Imagine how to answer Ruby and Jacob’s questions while looking at the mat. Dream big!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Using the prototyping pieces, build ways to improve access to the destinations (house icons on mat).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Show how you have improved access to each place for cargo deliveries.</a:t>
            </a:r>
          </a:p>
          <a:p>
            <a:pPr algn="l"/>
            <a:endParaRPr lang="en-US" sz="1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a new form of transportation that can access many different areas.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4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</a:t>
            </a:r>
            <a:r>
              <a:rPr lang="en-US" sz="10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(20 minutes)</a:t>
            </a:r>
            <a:endParaRPr lang="en-US" sz="10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Imagine how to answer Ruby and Jacob’s questions while looking at the mat. Dream big!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Using the prototyping pieces, build ways to improve access to the destinations (house icons on mat).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Show how you have improved access to each place for cargo deliveries.</a:t>
            </a:r>
          </a:p>
          <a:p>
            <a:pPr algn="l"/>
            <a:endParaRPr lang="en-US" sz="1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0" i="0" u="none" strike="noStrike" baseline="0" dirty="0">
                <a:solidFill>
                  <a:srgbClr val="000000"/>
                </a:solidFill>
                <a:latin typeface="ArialMT"/>
              </a:rPr>
              <a:t>Create a new form of transportation that can access many different areas.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83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Launch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use a sensor to improve the efficiency of the sorting process? Dream up your solution.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Alter the sorting center to include a sensor.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Create a new program and try it out on the sorting center.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add a different sensor to improve the sorting process?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8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Tasks </a:t>
            </a:r>
            <a:r>
              <a:rPr lang="en-US" sz="1800" b="0" i="1" u="none" strike="noStrike" baseline="0" dirty="0">
                <a:solidFill>
                  <a:srgbClr val="00963E"/>
                </a:solidFill>
                <a:latin typeface="Arial-ItalicMT"/>
              </a:rPr>
              <a:t>(20 minutes)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Launch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MT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 2.0 app.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use a sensor to improve the efficiency of the sorting process? Dream up your solution.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Alter the sorting center to include a sensor.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Create a new program and try it out on the sorting center.</a:t>
            </a:r>
          </a:p>
          <a:p>
            <a:pPr algn="l"/>
            <a:endParaRPr lang="en-US" sz="18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algn="l"/>
            <a:r>
              <a:rPr lang="en-US" sz="18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MT"/>
              </a:rPr>
              <a:t>Can you add a different sensor to improve the sorting process?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66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Share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(10 minutes)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the team: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Share what they did in the session.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Show the destinations they created for cargo deliveries.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Demonstrate how they improved access to destinations.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ArialMT"/>
              </a:rPr>
              <a:t>Explain how they improved sorting efficiency.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7B8CF6-C2C2-924C-96EF-0C0C9E05FE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8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AE46A625-A699-8146-B1EC-AD3911BA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" y="0"/>
            <a:ext cx="9142514" cy="685911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9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163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431591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EAB375D-E9AC-F74F-9547-C4E3B1C07D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783DE5F-FA27-C947-8F3B-D58816221E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8D2D575-FED2-7A4B-9D93-E1A5AF566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0FA5253B-966D-5740-8D64-97195692D6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088793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5760" userDrawn="1">
          <p15:clr>
            <a:srgbClr val="FBAE40"/>
          </p15:clr>
        </p15:guide>
        <p15:guide id="5" pos="56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520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people sitting at a table with a computer&#10;&#10;Description automatically generated">
            <a:extLst>
              <a:ext uri="{FF2B5EF4-FFF2-40B4-BE49-F238E27FC236}">
                <a16:creationId xmlns:a16="http://schemas.microsoft.com/office/drawing/2014/main" id="{E054C8D7-8B56-5144-8673-F8E05FFA64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47548" y="0"/>
            <a:ext cx="4132613" cy="6858000"/>
          </a:xfrm>
          <a:prstGeom prst="rect">
            <a:avLst/>
          </a:prstGeom>
        </p:spPr>
      </p:pic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624270F-D211-8945-B722-3DCD4A3D2C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187118A1-AF1D-E749-93B2-605B63A6A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130E79E-11D8-4242-869F-F180954F90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4202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Spli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481" y="6193049"/>
            <a:ext cx="3172246" cy="5508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C951008-42F2-FA43-9D7A-E483A2C16E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6291" y="6360269"/>
            <a:ext cx="1304089" cy="393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88133D-D111-5543-9141-17DBD179BE23}"/>
              </a:ext>
            </a:extLst>
          </p:cNvPr>
          <p:cNvCxnSpPr>
            <a:cxnSpLocks/>
          </p:cNvCxnSpPr>
          <p:nvPr userDrawn="1"/>
        </p:nvCxnSpPr>
        <p:spPr>
          <a:xfrm>
            <a:off x="4326079" y="6233945"/>
            <a:ext cx="1373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man, boy, child&#10;&#10;Description automatically generated">
            <a:extLst>
              <a:ext uri="{FF2B5EF4-FFF2-40B4-BE49-F238E27FC236}">
                <a16:creationId xmlns:a16="http://schemas.microsoft.com/office/drawing/2014/main" id="{FE8B0E00-B69A-C44F-8C68-EADD8546F9F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4132613" cy="6858000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E82C88F-7666-274A-BDC2-114AC2227F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342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B5AAF13-D01E-F44C-B49D-74EC4B6C44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342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91125EE1-2060-344C-BF2E-99D1B900E2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42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40693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>
          <p15:clr>
            <a:srgbClr val="FBAE40"/>
          </p15:clr>
        </p15:guide>
        <p15:guide id="2" pos="5640">
          <p15:clr>
            <a:srgbClr val="FBAE40"/>
          </p15:clr>
        </p15:guide>
        <p15:guide id="3" pos="271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24530" y="5512080"/>
            <a:ext cx="2694941" cy="8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Title + Division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baseball hat&#10;&#10;Description automatically generated">
            <a:extLst>
              <a:ext uri="{FF2B5EF4-FFF2-40B4-BE49-F238E27FC236}">
                <a16:creationId xmlns:a16="http://schemas.microsoft.com/office/drawing/2014/main" id="{4A06F4B3-7F61-2C45-87F3-ACC074FD0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CB606-AFAA-AE40-874F-C071B9570B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641630"/>
            <a:ext cx="2282190" cy="716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9F6F20-F848-DB40-8DA0-0987DC399D0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46193" y="5486454"/>
            <a:ext cx="3971087" cy="10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 userDrawn="1">
          <p15:clr>
            <a:srgbClr val="FBAE40"/>
          </p15:clr>
        </p15:guide>
        <p15:guide id="2" pos="54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irl sitting on a table&#10;&#10;Description automatically generated">
            <a:extLst>
              <a:ext uri="{FF2B5EF4-FFF2-40B4-BE49-F238E27FC236}">
                <a16:creationId xmlns:a16="http://schemas.microsoft.com/office/drawing/2014/main" id="{7C80CD5D-3A4C-C245-A099-FFB3D35CA4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4F22EC-9664-A64A-9E1D-9B596EE72190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4628818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C7DCC-A3D2-5745-943D-BB500C27C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74F916-BB50-8E4B-B980-844F0A5373A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919" y="6288708"/>
            <a:ext cx="567209" cy="450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99BB98-B5D9-FD4D-A9B7-A46046DC3C6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775" y="6289812"/>
            <a:ext cx="566842" cy="449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8FD695-7368-F74F-A96C-1D6C2EB4799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3065" y="6289813"/>
            <a:ext cx="567208" cy="449039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209ACF38-2E26-AD4A-85B8-9D81426E6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06998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35EBEBE3-32A2-3C42-B4C1-9DDFBAEDC2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5CDA0C67-0D8E-C541-A589-A6B786712E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204917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+ Division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87727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02194A-C2C7-D346-B573-EA1DEFD4BA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9199" y="6288708"/>
            <a:ext cx="567209" cy="45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83CE0-34B8-7D40-AFBF-6AD24461EB0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055" y="6289812"/>
            <a:ext cx="566842" cy="4490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47F00E-80D8-5D4C-8E65-67C41ED58F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4345" y="6289813"/>
            <a:ext cx="567208" cy="449039"/>
          </a:xfrm>
          <a:prstGeom prst="rect">
            <a:avLst/>
          </a:prstGeom>
        </p:spPr>
      </p:pic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2FECD85-B06E-0645-8F2F-1286F6E97A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45ECF86C-28F9-2C49-9A2E-EAAB44D8A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C00856B-D2C0-EE4A-B31E-4CA8A8334D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86553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Disc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D8A5E-035A-404B-BF58-7E6F26A15A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9" y="6289813"/>
            <a:ext cx="567208" cy="4490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2E0E6-D5D1-6942-A6EB-83707AEFA9CB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662C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FC62050-E6BD-5B4A-BC22-93EAE91A75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FD8D974-B3E7-5D42-8C11-96FAB1B9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45604E-7440-E54B-AC0F-287B8FA391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379125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0FF1096-3169-EE4B-8934-C3FB782637A7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0C33C2-6CD3-9547-B7C0-310F735C71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3368" y="6288708"/>
            <a:ext cx="567209" cy="450144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86BD933-7ECD-DB44-A5D3-0CA3A0BC94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154C9013-0D60-994B-9DA0-2156E8F7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71F26ED-0509-D14C-96DF-C0C59D829C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0287201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L Challen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6D1B90-0E65-9F46-B5CA-31D21D7C3B70}"/>
              </a:ext>
            </a:extLst>
          </p:cNvPr>
          <p:cNvSpPr/>
          <p:nvPr userDrawn="1"/>
        </p:nvSpPr>
        <p:spPr>
          <a:xfrm>
            <a:off x="7958361" y="6139370"/>
            <a:ext cx="878284" cy="45719"/>
          </a:xfrm>
          <a:prstGeom prst="rect">
            <a:avLst/>
          </a:prstGeom>
          <a:solidFill>
            <a:srgbClr val="EE30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876EC-A9F7-9F45-AE59-5ECBB1FC43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4082" y="6289812"/>
            <a:ext cx="566842" cy="449039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3CD55-385C-5342-B8A4-11A44E4ABC0F}"/>
              </a:ext>
            </a:extLst>
          </p:cNvPr>
          <p:cNvCxnSpPr>
            <a:cxnSpLocks/>
          </p:cNvCxnSpPr>
          <p:nvPr userDrawn="1"/>
        </p:nvCxnSpPr>
        <p:spPr>
          <a:xfrm>
            <a:off x="180799" y="6159514"/>
            <a:ext cx="76220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6E3F1F0-7281-BB45-940C-7699D66DE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799" y="6339274"/>
            <a:ext cx="1171634" cy="369145"/>
          </a:xfrm>
          <a:prstGeom prst="rect">
            <a:avLst/>
          </a:prstGeom>
        </p:spPr>
      </p:pic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32D004C9-1722-3C49-AA73-B0A2E47BEC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94C1F-B68B-4946-B2C2-B402D357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596ABF9-6C2C-754C-9957-63121EA44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04925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439B386-C6A8-8B40-AE60-3A1F71C51F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023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6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AB96C312-9228-F146-9D4D-ED39000206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C7D3B-293E-F844-ACC7-2EDE6C9234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9190" y="5184912"/>
            <a:ext cx="6045620" cy="11650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33195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BB86ADDC-C5CE-D145-9B24-4927989EDC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7B5E5A-8C74-4F43-906F-1C9502959F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93286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8BDC1-04F1-E147-A19E-F0708D7C4AE0}"/>
              </a:ext>
            </a:extLst>
          </p:cNvPr>
          <p:cNvSpPr/>
          <p:nvPr userDrawn="1"/>
        </p:nvSpPr>
        <p:spPr>
          <a:xfrm>
            <a:off x="385780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ED5DBD5-1D44-A349-997C-B8B186AF16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CBD62BA6-9822-1742-8046-63189E63A2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4E1C05B-7DEB-6B4A-B702-88ECD0BB3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02650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T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46968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DF282-9FFB-8343-9583-E56497D9A3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74948" y="6370429"/>
            <a:ext cx="806850" cy="373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080252-F820-DB47-845D-2D64213173B5}"/>
              </a:ext>
            </a:extLst>
          </p:cNvPr>
          <p:cNvSpPr/>
          <p:nvPr userDrawn="1"/>
        </p:nvSpPr>
        <p:spPr>
          <a:xfrm>
            <a:off x="7799881" y="6216985"/>
            <a:ext cx="956984" cy="45719"/>
          </a:xfrm>
          <a:prstGeom prst="rect">
            <a:avLst/>
          </a:prstGeom>
          <a:solidFill>
            <a:srgbClr val="F57E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67380B0-7C21-8241-AA1C-D36A470938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CF55798-5B07-BC47-AF64-590FB385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02FD4638-C49D-8B48-A189-9195A84D0D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3718919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front of a store&#10;&#10;Description automatically generated">
            <a:extLst>
              <a:ext uri="{FF2B5EF4-FFF2-40B4-BE49-F238E27FC236}">
                <a16:creationId xmlns:a16="http://schemas.microsoft.com/office/drawing/2014/main" id="{553D7561-24EC-CA46-8738-D6F0A5CB4A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6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9A6731-E8CF-354D-A9B3-4C8279C84B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23241" y="5184912"/>
            <a:ext cx="6297519" cy="116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208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outdoor, man, people&#10;&#10;Description automatically generated">
            <a:extLst>
              <a:ext uri="{FF2B5EF4-FFF2-40B4-BE49-F238E27FC236}">
                <a16:creationId xmlns:a16="http://schemas.microsoft.com/office/drawing/2014/main" id="{6ACECBEB-E200-5C48-BD42-BCA9AD284B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310FE-A61B-8440-BF86-3883B3A76181}"/>
              </a:ext>
            </a:extLst>
          </p:cNvPr>
          <p:cNvSpPr/>
          <p:nvPr userDrawn="1"/>
        </p:nvSpPr>
        <p:spPr>
          <a:xfrm>
            <a:off x="385610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DAEFEB-E8F2-814A-919E-471B2CA9BB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7046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4D9B68-9D04-0F44-8881-B4385DCBE5E2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34971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994B31E-674E-9342-937C-035E48EA85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82B953B-2758-3B46-921D-4E4EB5C34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B5A34C5-15AB-9948-9572-30DBEA0E46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576773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>
          <p15:clr>
            <a:srgbClr val="FBAE40"/>
          </p15:clr>
        </p15:guide>
        <p15:guide id="3" pos="120">
          <p15:clr>
            <a:srgbClr val="FBAE40"/>
          </p15:clr>
        </p15:guide>
        <p15:guide id="4" pos="3144">
          <p15:clr>
            <a:srgbClr val="FBAE40"/>
          </p15:clr>
        </p15:guide>
        <p15:guide id="5" pos="30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8DF4A-4D15-AE46-BCF3-490865FEB3D0}"/>
              </a:ext>
            </a:extLst>
          </p:cNvPr>
          <p:cNvSpPr/>
          <p:nvPr userDrawn="1"/>
        </p:nvSpPr>
        <p:spPr>
          <a:xfrm>
            <a:off x="7747382" y="6216985"/>
            <a:ext cx="956984" cy="45719"/>
          </a:xfrm>
          <a:prstGeom prst="rect">
            <a:avLst/>
          </a:prstGeom>
          <a:solidFill>
            <a:srgbClr val="009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7C3726-FAD5-7C44-94E3-C4E81D7882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61747" y="6365047"/>
            <a:ext cx="928255" cy="37928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73884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9735B6C-CF20-9E43-BC94-65F0C1B34F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4819B2A-8C28-D84D-BF09-2EE0365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0C6DBA-7784-2C40-A0FD-B5E5C80AE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1764693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LL Explo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644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56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9DED77A-CA14-A247-870A-C5C8EA681C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39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tore, people, man&#10;&#10;Description automatically generated">
            <a:extLst>
              <a:ext uri="{FF2B5EF4-FFF2-40B4-BE49-F238E27FC236}">
                <a16:creationId xmlns:a16="http://schemas.microsoft.com/office/drawing/2014/main" id="{ECD47285-B1D5-EF41-B498-C70FA47797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4FABAD6A-6588-E541-8FD5-DD8A3BFB9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73" y="0"/>
            <a:ext cx="9141027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85338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91713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BCF919-0AF9-334A-8B22-BFD6EB0DE7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9497"/>
            <a:ext cx="7928752" cy="9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Built Better Togeth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DFFEBD19-C7F9-364D-AC14-202929C8DA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8996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B40931E-F848-744F-AAEC-C6A784CC2C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624" y="2505047"/>
            <a:ext cx="7928753" cy="971671"/>
          </a:xfrm>
        </p:spPr>
        <p:txBody>
          <a:bodyPr anchor="b">
            <a:normAutofit/>
          </a:bodyPr>
          <a:lstStyle>
            <a:lvl1pPr algn="ctr">
              <a:defRPr sz="5500" b="1" spc="3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C1C95D6-CF94-094E-BD9B-E69883FD91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24" y="3568793"/>
            <a:ext cx="7928753" cy="541338"/>
          </a:xfrm>
        </p:spPr>
        <p:txBody>
          <a:bodyPr>
            <a:normAutofit/>
          </a:bodyPr>
          <a:lstStyle>
            <a:lvl1pPr marL="0" indent="0" algn="ctr">
              <a:buNone/>
              <a:defRPr sz="3000" spc="3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 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A6D01-5E9C-DE46-94F8-EDAC89A95C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624" y="5533408"/>
            <a:ext cx="7928752" cy="94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0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8782402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74D5A213-B54C-7348-B25E-7F6F8FFC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015FCC8-578F-F448-956B-12F9CC61C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0870A3B-A479-304E-9979-5AE06B0E3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42BA1346-FCA4-6645-AD56-6D0F731B59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2337114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+ Programs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19DE0D-8BCD-E84C-964A-F2259FACAE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1909763"/>
            <a:ext cx="788670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9517" y="6559918"/>
            <a:ext cx="357055" cy="209912"/>
          </a:xfr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522432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DC5C20F-4E7E-1F44-A7B5-FB033F4C19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321" y="6193049"/>
            <a:ext cx="3172246" cy="550869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555E7D4-A808-DE4B-A41C-026E2451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16FE883-6A33-C746-B87C-BF6A87DCA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1198880"/>
            <a:ext cx="7886700" cy="5080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3877286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48" userDrawn="1">
          <p15:clr>
            <a:srgbClr val="FBAE40"/>
          </p15:clr>
        </p15:guide>
        <p15:guide id="2" pos="56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-FIRST Spl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133794-7BC6-324D-8B72-27AAB5DB14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011" y="6360269"/>
            <a:ext cx="1304089" cy="3938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CE824-15F4-F944-A272-8CB72996C9FE}"/>
              </a:ext>
            </a:extLst>
          </p:cNvPr>
          <p:cNvCxnSpPr>
            <a:cxnSpLocks/>
          </p:cNvCxnSpPr>
          <p:nvPr userDrawn="1"/>
        </p:nvCxnSpPr>
        <p:spPr>
          <a:xfrm>
            <a:off x="180799" y="6233945"/>
            <a:ext cx="4619801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74EEA14-F8F4-E24C-ADCD-5E2EDCBDE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11387" y="0"/>
            <a:ext cx="4132613" cy="6858000"/>
          </a:xfrm>
          <a:prstGeom prst="rect">
            <a:avLst/>
          </a:prstGeom>
        </p:spPr>
      </p:pic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F3E1952-98E0-404A-8CC9-042549C3F4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9575" y="1909763"/>
            <a:ext cx="4171950" cy="410686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8241B465-8B17-724B-9E1C-5A2FADE1E1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575" y="365127"/>
            <a:ext cx="417195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1C59280F-898E-3A46-A483-9189A6391E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575" y="1198880"/>
            <a:ext cx="4171950" cy="5080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Sub Title</a:t>
            </a:r>
          </a:p>
        </p:txBody>
      </p:sp>
    </p:spTree>
    <p:extLst>
      <p:ext uri="{BB962C8B-B14F-4D97-AF65-F5344CB8AC3E}">
        <p14:creationId xmlns:p14="http://schemas.microsoft.com/office/powerpoint/2010/main" val="4262011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6">
          <p15:clr>
            <a:srgbClr val="FBAE40"/>
          </p15:clr>
        </p15:guide>
        <p15:guide id="2" pos="24" userDrawn="1">
          <p15:clr>
            <a:srgbClr val="FBAE40"/>
          </p15:clr>
        </p15:guide>
        <p15:guide id="3" pos="120" userDrawn="1">
          <p15:clr>
            <a:srgbClr val="FBAE40"/>
          </p15:clr>
        </p15:guide>
        <p15:guide id="4" pos="3144" userDrawn="1">
          <p15:clr>
            <a:srgbClr val="FBAE40"/>
          </p15:clr>
        </p15:guide>
        <p15:guide id="5" pos="30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62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950719"/>
            <a:ext cx="7886700" cy="4226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B161-7E7A-5042-BCF6-95F27F8C571E}" type="datetime1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052E6-E16C-A04B-8192-1DB31D569F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8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74" r:id="rId4"/>
    <p:sldLayoutId id="2147483675" r:id="rId5"/>
    <p:sldLayoutId id="2147483677" r:id="rId6"/>
    <p:sldLayoutId id="2147483664" r:id="rId7"/>
    <p:sldLayoutId id="2147483678" r:id="rId8"/>
    <p:sldLayoutId id="2147483680" r:id="rId9"/>
    <p:sldLayoutId id="2147483681" r:id="rId10"/>
    <p:sldLayoutId id="2147483679" r:id="rId11"/>
    <p:sldLayoutId id="2147483682" r:id="rId12"/>
    <p:sldLayoutId id="2147483683" r:id="rId13"/>
    <p:sldLayoutId id="2147483684" r:id="rId14"/>
    <p:sldLayoutId id="2147483695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1" r:id="rId21"/>
    <p:sldLayoutId id="2147483690" r:id="rId22"/>
    <p:sldLayoutId id="2147483692" r:id="rId23"/>
    <p:sldLayoutId id="2147483694" r:id="rId24"/>
    <p:sldLayoutId id="2147483693" r:id="rId25"/>
    <p:sldLayoutId id="2147483696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2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C40124-7A20-4FB3-98C5-36C619DE8050}"/>
              </a:ext>
            </a:extLst>
          </p:cNvPr>
          <p:cNvSpPr/>
          <p:nvPr/>
        </p:nvSpPr>
        <p:spPr>
          <a:xfrm>
            <a:off x="0" y="-1"/>
            <a:ext cx="9144001" cy="6858001"/>
          </a:xfrm>
          <a:prstGeom prst="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760C1-7E25-45A7-B891-53C58D074EA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1240" y="863253"/>
            <a:ext cx="3842872" cy="179168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Let’s </a:t>
            </a:r>
          </a:p>
          <a:p>
            <a:pPr marL="0" indent="0">
              <a:buNone/>
            </a:pPr>
            <a:r>
              <a:rPr lang="en-US" sz="6000" dirty="0">
                <a:solidFill>
                  <a:schemeClr val="bg1"/>
                </a:solidFill>
                <a:latin typeface="Roboto Medium" pitchFamily="2" charset="0"/>
                <a:ea typeface="Roboto Medium" pitchFamily="2" charset="0"/>
              </a:rPr>
              <a:t>Improve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B6ADE897-E12C-4A20-B842-CD64CC495BD3}"/>
              </a:ext>
            </a:extLst>
          </p:cNvPr>
          <p:cNvSpPr txBox="1">
            <a:spLocks/>
          </p:cNvSpPr>
          <p:nvPr/>
        </p:nvSpPr>
        <p:spPr>
          <a:xfrm>
            <a:off x="407540" y="401413"/>
            <a:ext cx="2601947" cy="563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itchFamily="2" charset="0"/>
                <a:ea typeface="Roboto" pitchFamily="2" charset="0"/>
              </a:rPr>
              <a:t>SESSION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4A52B-1E9F-874B-995F-737B8FDA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717593" y="3552741"/>
            <a:ext cx="4465484" cy="330914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0B2E659-46E5-45F4-B65D-923983F7710E}"/>
              </a:ext>
            </a:extLst>
          </p:cNvPr>
          <p:cNvSpPr/>
          <p:nvPr/>
        </p:nvSpPr>
        <p:spPr>
          <a:xfrm>
            <a:off x="281689" y="3068997"/>
            <a:ext cx="3734152" cy="330298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33C1C69-B690-7449-B8B0-DEA03BE5BB6F}"/>
              </a:ext>
            </a:extLst>
          </p:cNvPr>
          <p:cNvSpPr/>
          <p:nvPr/>
        </p:nvSpPr>
        <p:spPr>
          <a:xfrm>
            <a:off x="8407280" y="2468384"/>
            <a:ext cx="1477074" cy="10831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81BC9F91-93BD-DB49-960B-BD122234EA90}"/>
              </a:ext>
            </a:extLst>
          </p:cNvPr>
          <p:cNvSpPr/>
          <p:nvPr/>
        </p:nvSpPr>
        <p:spPr>
          <a:xfrm>
            <a:off x="4864716" y="2168752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660B4C8E-BAE8-464B-BBB8-F8192D031B4C}"/>
              </a:ext>
            </a:extLst>
          </p:cNvPr>
          <p:cNvSpPr/>
          <p:nvPr/>
        </p:nvSpPr>
        <p:spPr>
          <a:xfrm rot="10800000">
            <a:off x="4861219" y="2815603"/>
            <a:ext cx="882095" cy="64685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F865867-B648-DD4C-99DC-EFF2CCFBC362}"/>
              </a:ext>
            </a:extLst>
          </p:cNvPr>
          <p:cNvSpPr/>
          <p:nvPr/>
        </p:nvSpPr>
        <p:spPr>
          <a:xfrm rot="10800000">
            <a:off x="5202787" y="-1"/>
            <a:ext cx="4839484" cy="354885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C7D7AE7-5927-E349-8635-91597DF21F1B}"/>
              </a:ext>
            </a:extLst>
          </p:cNvPr>
          <p:cNvSpPr/>
          <p:nvPr/>
        </p:nvSpPr>
        <p:spPr>
          <a:xfrm>
            <a:off x="3273763" y="-5051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114C1B-4CF7-4817-84D5-E5FBD229F3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683" y="137620"/>
            <a:ext cx="1708714" cy="108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A811D-8BDD-9047-BE7F-C840FC458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9295" y="1483530"/>
            <a:ext cx="1163988" cy="1083156"/>
          </a:xfrm>
          <a:prstGeom prst="rect">
            <a:avLst/>
          </a:prstGeom>
        </p:spPr>
      </p:pic>
      <p:sp>
        <p:nvSpPr>
          <p:cNvPr id="21" name="Triangle 20">
            <a:extLst>
              <a:ext uri="{FF2B5EF4-FFF2-40B4-BE49-F238E27FC236}">
                <a16:creationId xmlns:a16="http://schemas.microsoft.com/office/drawing/2014/main" id="{F19A3321-F45C-B64E-8FCD-5505FA8D310B}"/>
              </a:ext>
            </a:extLst>
          </p:cNvPr>
          <p:cNvSpPr/>
          <p:nvPr/>
        </p:nvSpPr>
        <p:spPr>
          <a:xfrm rot="10800000">
            <a:off x="6765320" y="3551540"/>
            <a:ext cx="846613" cy="6208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5EAB46B-B62F-0B4A-9B22-DC010CCED81E}"/>
              </a:ext>
            </a:extLst>
          </p:cNvPr>
          <p:cNvSpPr/>
          <p:nvPr/>
        </p:nvSpPr>
        <p:spPr>
          <a:xfrm>
            <a:off x="5891035" y="6037120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965C71-D23A-0448-B7BA-A53A7FD49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421" y="5566592"/>
            <a:ext cx="1635192" cy="897512"/>
          </a:xfrm>
          <a:prstGeom prst="rect">
            <a:avLst/>
          </a:prstGeom>
        </p:spPr>
      </p:pic>
      <p:sp>
        <p:nvSpPr>
          <p:cNvPr id="31" name="Triangle 30">
            <a:extLst>
              <a:ext uri="{FF2B5EF4-FFF2-40B4-BE49-F238E27FC236}">
                <a16:creationId xmlns:a16="http://schemas.microsoft.com/office/drawing/2014/main" id="{0344DA23-0EA7-0342-A150-4BABE6EB94D5}"/>
              </a:ext>
            </a:extLst>
          </p:cNvPr>
          <p:cNvSpPr/>
          <p:nvPr/>
        </p:nvSpPr>
        <p:spPr>
          <a:xfrm rot="10800000">
            <a:off x="8407280" y="4222479"/>
            <a:ext cx="560557" cy="41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7457EB7C-18DC-4A8F-9B33-77A93D0B72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20" r="22380"/>
          <a:stretch/>
        </p:blipFill>
        <p:spPr>
          <a:xfrm>
            <a:off x="281689" y="3092388"/>
            <a:ext cx="3734152" cy="32819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9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9E1ECC3-F162-4E13-A48B-FE68FA7D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Optional Video: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78A9DB-E5AA-4B24-9F57-3E0E955F5A92}"/>
              </a:ext>
            </a:extLst>
          </p:cNvPr>
          <p:cNvSpPr/>
          <p:nvPr/>
        </p:nvSpPr>
        <p:spPr>
          <a:xfrm>
            <a:off x="1018902" y="1058090"/>
            <a:ext cx="7106194" cy="47418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text, toy, doll&#10;&#10;Description automatically generated">
            <a:extLst>
              <a:ext uri="{FF2B5EF4-FFF2-40B4-BE49-F238E27FC236}">
                <a16:creationId xmlns:a16="http://schemas.microsoft.com/office/drawing/2014/main" id="{3BAF43A5-3242-4612-A086-EC34A875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67" y="1200183"/>
            <a:ext cx="3866063" cy="38660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F64D3A-075E-49C2-9842-F32E7A65343B}"/>
              </a:ext>
            </a:extLst>
          </p:cNvPr>
          <p:cNvSpPr txBox="1"/>
          <p:nvPr/>
        </p:nvSpPr>
        <p:spPr>
          <a:xfrm>
            <a:off x="1175655" y="5112245"/>
            <a:ext cx="679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You may wish to embed a relevant, age-appropriate video for your students here.  See the Notes for an example.</a:t>
            </a:r>
          </a:p>
        </p:txBody>
      </p:sp>
    </p:spTree>
    <p:extLst>
      <p:ext uri="{BB962C8B-B14F-4D97-AF65-F5344CB8AC3E}">
        <p14:creationId xmlns:p14="http://schemas.microsoft.com/office/powerpoint/2010/main" val="267177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651"/>
                </a:solidFill>
              </a:rPr>
              <a:t>Career Connections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BCCBDB-358A-471E-B2A0-D8C56E861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" y="2588894"/>
            <a:ext cx="2651760" cy="1971531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b="1" i="0" u="none" strike="noStrike" baseline="0" dirty="0">
                <a:latin typeface="Helvetica Neue" panose="02000503000000020004"/>
              </a:rPr>
              <a:t>Role:</a:t>
            </a:r>
          </a:p>
          <a:p>
            <a:pPr marL="0" indent="0" algn="l">
              <a:buNone/>
            </a:pPr>
            <a:r>
              <a:rPr lang="en-US" b="0" i="0" u="none" strike="noStrike" baseline="0" dirty="0">
                <a:latin typeface="ArialMT"/>
              </a:rPr>
              <a:t>Monitors and maintains warehouse sorting machines.</a:t>
            </a:r>
            <a:endParaRPr lang="en-US" dirty="0">
              <a:latin typeface="Helvetica Neue" panose="020005030000000200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D4F4E31-89DB-4CDE-AACF-CB70ED525EC0}"/>
              </a:ext>
            </a:extLst>
          </p:cNvPr>
          <p:cNvSpPr/>
          <p:nvPr/>
        </p:nvSpPr>
        <p:spPr>
          <a:xfrm>
            <a:off x="594360" y="1493203"/>
            <a:ext cx="2788920" cy="964245"/>
          </a:xfrm>
          <a:prstGeom prst="roundRect">
            <a:avLst/>
          </a:prstGeom>
          <a:solidFill>
            <a:srgbClr val="00A651"/>
          </a:solidFill>
          <a:ln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5807B65-1C3F-4C63-9E97-B3046257FAAB}"/>
              </a:ext>
            </a:extLst>
          </p:cNvPr>
          <p:cNvSpPr txBox="1">
            <a:spLocks/>
          </p:cNvSpPr>
          <p:nvPr/>
        </p:nvSpPr>
        <p:spPr>
          <a:xfrm>
            <a:off x="694814" y="1493204"/>
            <a:ext cx="2057400" cy="964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2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Machine Operator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D9CBC-5172-4BE7-A10E-762621E7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7600" y="1493203"/>
            <a:ext cx="5127585" cy="438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84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A551"/>
                </a:solidFill>
              </a:rPr>
              <a:t>Clean Up</a:t>
            </a:r>
          </a:p>
        </p:txBody>
      </p:sp>
      <p:pic>
        <p:nvPicPr>
          <p:cNvPr id="7" name="Picture 6" descr="A picture containing tool, brush&#10;&#10;Description automatically generated">
            <a:extLst>
              <a:ext uri="{FF2B5EF4-FFF2-40B4-BE49-F238E27FC236}">
                <a16:creationId xmlns:a16="http://schemas.microsoft.com/office/drawing/2014/main" id="{AFD005AA-9D11-40B6-BACB-8D04D4055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428" y="1172626"/>
            <a:ext cx="6739147" cy="45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4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B3A04-2BF4-4834-A5AC-BF412CE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0B4F6-AB8D-46B9-924D-60D5BC2D04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259" y="5002306"/>
            <a:ext cx="8501258" cy="10143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logo are registered trademarks of For Inspiration and Recognition of Science and Technology (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).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is a 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registered </a:t>
            </a:r>
            <a:r>
              <a:rPr lang="en-US" sz="1400" dirty="0">
                <a:latin typeface="Helvetica Neue" panose="02000503000000020004"/>
                <a:ea typeface="Calibri" panose="020F0502020204030204" pitchFamily="34" charset="0"/>
              </a:rPr>
              <a:t>trademark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of the LEGO Group.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LEGO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®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League and CARGO CONNECT</a:t>
            </a:r>
            <a:r>
              <a:rPr lang="en-US" sz="1400" baseline="30000" dirty="0">
                <a:effectLst/>
                <a:latin typeface="Helvetica Neue" panose="02000503000000020004"/>
                <a:ea typeface="Calibri" panose="020F0502020204030204" pitchFamily="34" charset="0"/>
              </a:rPr>
              <a:t>SM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are jointly held trademarks of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other trademarks are the property of their respective owners. ©2021 </a:t>
            </a:r>
            <a:r>
              <a:rPr lang="en-US" sz="1400" i="1" dirty="0">
                <a:effectLst/>
                <a:latin typeface="Helvetica Neue" panose="02000503000000020004"/>
                <a:ea typeface="Calibri" panose="020F0502020204030204" pitchFamily="34" charset="0"/>
              </a:rPr>
              <a:t>FIRST</a:t>
            </a:r>
            <a:r>
              <a:rPr lang="en-US" sz="1400" dirty="0">
                <a:effectLst/>
                <a:latin typeface="Helvetica Neue" panose="02000503000000020004"/>
                <a:ea typeface="Calibri" panose="020F0502020204030204" pitchFamily="34" charset="0"/>
              </a:rPr>
              <a:t> and the LEGO Group. All rights reserved. 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99A4BC1-F5E0-4D25-AF3C-551958EE34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398" y="1619703"/>
            <a:ext cx="3606243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49E708-F974-4E03-AA24-84C68C83A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265" y="1619703"/>
            <a:ext cx="245659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54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E1808D-4A41-4429-BDD9-039046921A33}"/>
              </a:ext>
            </a:extLst>
          </p:cNvPr>
          <p:cNvSpPr/>
          <p:nvPr/>
        </p:nvSpPr>
        <p:spPr>
          <a:xfrm>
            <a:off x="263047" y="365127"/>
            <a:ext cx="8426470" cy="762634"/>
          </a:xfrm>
          <a:prstGeom prst="roundRect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Guiding Questions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AF9C81-E385-4FC9-A39D-DEA705CF563C}"/>
              </a:ext>
            </a:extLst>
          </p:cNvPr>
          <p:cNvSpPr/>
          <p:nvPr/>
        </p:nvSpPr>
        <p:spPr>
          <a:xfrm flipH="1">
            <a:off x="6693337" y="1828800"/>
            <a:ext cx="2286000" cy="3200400"/>
          </a:xfrm>
          <a:prstGeom prst="roundRect">
            <a:avLst/>
          </a:prstGeom>
          <a:solidFill>
            <a:srgbClr val="C9DF89"/>
          </a:solidFill>
          <a:ln w="28575">
            <a:noFill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45720" rIns="45720" bIns="91440" rtlCol="0" anchor="t" anchorCtr="0">
            <a:noAutofit/>
          </a:bodyPr>
          <a:lstStyle/>
          <a:p>
            <a:pPr algn="ctr">
              <a:spcAft>
                <a:spcPts val="200"/>
              </a:spcAft>
            </a:pPr>
            <a:r>
              <a:rPr 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</a:p>
          <a:p>
            <a:pPr algn="ctr">
              <a:spcAft>
                <a:spcPts val="200"/>
              </a:spcAft>
            </a:pP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tx1"/>
                </a:solidFill>
                <a:latin typeface="ArialMT"/>
              </a:rPr>
              <a:t>The team will design ways to improve access and efficiency.</a:t>
            </a:r>
          </a:p>
          <a:p>
            <a:pPr algn="l"/>
            <a:endParaRPr lang="en-US" sz="1600" b="0" i="0" u="none" strike="noStrike" baseline="0" dirty="0">
              <a:solidFill>
                <a:schemeClr val="tx1"/>
              </a:solidFill>
              <a:latin typeface="ArialMT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b="0" i="0" u="none" strike="noStrike" baseline="0" dirty="0">
                <a:solidFill>
                  <a:schemeClr val="tx1"/>
                </a:solidFill>
                <a:latin typeface="ArialMT"/>
              </a:rPr>
              <a:t>The team will improve the efficiency of the sorting process.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45DFF6-EE04-4A18-8898-D4C1CE4A06C7}"/>
              </a:ext>
            </a:extLst>
          </p:cNvPr>
          <p:cNvSpPr/>
          <p:nvPr/>
        </p:nvSpPr>
        <p:spPr>
          <a:xfrm>
            <a:off x="263047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use a sensor to make the sorting center more efficient?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F5A9C7E-C2D0-4F93-BC6B-DBADE1AF2924}"/>
              </a:ext>
            </a:extLst>
          </p:cNvPr>
          <p:cNvSpPr/>
          <p:nvPr/>
        </p:nvSpPr>
        <p:spPr>
          <a:xfrm>
            <a:off x="263047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sort the cargo more efficiently?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CFE0DF-BEF3-4914-A598-7A66A74C572C}"/>
              </a:ext>
            </a:extLst>
          </p:cNvPr>
          <p:cNvSpPr/>
          <p:nvPr/>
        </p:nvSpPr>
        <p:spPr>
          <a:xfrm>
            <a:off x="3478192" y="1481559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you create better access to the different destinations?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16FD3D-F12A-4905-AEFF-ED4FEE822709}"/>
              </a:ext>
            </a:extLst>
          </p:cNvPr>
          <p:cNvSpPr/>
          <p:nvPr/>
        </p:nvSpPr>
        <p:spPr>
          <a:xfrm>
            <a:off x="3478192" y="3588154"/>
            <a:ext cx="2926080" cy="18288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improve how the sorting center works with a sensor?</a:t>
            </a:r>
          </a:p>
        </p:txBody>
      </p:sp>
    </p:spTree>
    <p:extLst>
      <p:ext uri="{BB962C8B-B14F-4D97-AF65-F5344CB8AC3E}">
        <p14:creationId xmlns:p14="http://schemas.microsoft.com/office/powerpoint/2010/main" val="171746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Introduction – Discovery Build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D135C1E-0942-48C3-9F0A-AD3D55C08964}"/>
              </a:ext>
            </a:extLst>
          </p:cNvPr>
          <p:cNvSpPr txBox="1">
            <a:spLocks/>
          </p:cNvSpPr>
          <p:nvPr/>
        </p:nvSpPr>
        <p:spPr>
          <a:xfrm>
            <a:off x="3912243" y="1274276"/>
            <a:ext cx="4965539" cy="459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Examples of Discovery</a:t>
            </a:r>
          </a:p>
          <a:p>
            <a:r>
              <a:rPr lang="en-US" dirty="0">
                <a:highlight>
                  <a:srgbClr val="FFFF00"/>
                </a:highlight>
              </a:rPr>
              <a:t>Ask the students to provide examples of Discovery and record them here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Discovery</a:t>
            </a:r>
          </a:p>
          <a:p>
            <a:r>
              <a:rPr lang="en-US" dirty="0">
                <a:highlight>
                  <a:srgbClr val="FFFF00"/>
                </a:highlight>
              </a:rPr>
              <a:t>Example of Discovery</a:t>
            </a:r>
          </a:p>
        </p:txBody>
      </p:sp>
      <p:pic>
        <p:nvPicPr>
          <p:cNvPr id="9" name="Picture 8" descr="A picture containing toy&#10;&#10;Description automatically generated">
            <a:extLst>
              <a:ext uri="{FF2B5EF4-FFF2-40B4-BE49-F238E27FC236}">
                <a16:creationId xmlns:a16="http://schemas.microsoft.com/office/drawing/2014/main" id="{9BA7DB09-B38D-4A04-A3E8-EB727EBAB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447" y="3850962"/>
            <a:ext cx="3089597" cy="2163918"/>
          </a:xfrm>
          <a:prstGeom prst="rect">
            <a:avLst/>
          </a:prstGeom>
        </p:spPr>
      </p:pic>
      <p:pic>
        <p:nvPicPr>
          <p:cNvPr id="12" name="Picture 11" descr="A group of people in garment&#10;&#10;Description automatically generated with low confidence">
            <a:extLst>
              <a:ext uri="{FF2B5EF4-FFF2-40B4-BE49-F238E27FC236}">
                <a16:creationId xmlns:a16="http://schemas.microsoft.com/office/drawing/2014/main" id="{96CCBE3A-2F00-4B20-BE90-084DD69315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774" y="3868391"/>
            <a:ext cx="4191953" cy="2273791"/>
          </a:xfrm>
          <a:prstGeom prst="rect">
            <a:avLst/>
          </a:prstGeom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F24F744B-1F6F-4FFC-970B-DEB0771412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6195" y="3400507"/>
            <a:ext cx="3121547" cy="84421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explored new skills and ideas.</a:t>
            </a:r>
          </a:p>
        </p:txBody>
      </p:sp>
      <p:pic>
        <p:nvPicPr>
          <p:cNvPr id="15" name="Picture 14" descr="A picture containing text, clipart, vector graphics, businesscard&#10;&#10;Description automatically generated">
            <a:extLst>
              <a:ext uri="{FF2B5EF4-FFF2-40B4-BE49-F238E27FC236}">
                <a16:creationId xmlns:a16="http://schemas.microsoft.com/office/drawing/2014/main" id="{43F22372-28F5-4BED-8233-A2BE867B1E5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466" y="1274276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B9BC5F-A17B-4EA6-BBC0-8B66F49F1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141951" y="1747335"/>
            <a:ext cx="2041289" cy="39593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51929D-6D64-4BF4-BDB6-F925E402D6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01555" y="2322507"/>
            <a:ext cx="2069784" cy="3550792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BC7CEFA1-DFCB-4263-B110-A9535693307D}"/>
              </a:ext>
            </a:extLst>
          </p:cNvPr>
          <p:cNvSpPr/>
          <p:nvPr/>
        </p:nvSpPr>
        <p:spPr>
          <a:xfrm>
            <a:off x="2083596" y="984701"/>
            <a:ext cx="2169563" cy="2091148"/>
          </a:xfrm>
          <a:prstGeom prst="wedgeEllipseCallout">
            <a:avLst>
              <a:gd name="adj1" fmla="val 60340"/>
              <a:gd name="adj2" fmla="val 39975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Can you build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ways to improve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transportation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access or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efficiency?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BBE7F332-455D-4C39-8705-89300CEBC0B4}"/>
              </a:ext>
            </a:extLst>
          </p:cNvPr>
          <p:cNvSpPr/>
          <p:nvPr/>
        </p:nvSpPr>
        <p:spPr>
          <a:xfrm>
            <a:off x="2279360" y="3148672"/>
            <a:ext cx="2171978" cy="2212743"/>
          </a:xfrm>
          <a:prstGeom prst="wedgeEllipseCallout">
            <a:avLst>
              <a:gd name="adj1" fmla="val -60236"/>
              <a:gd name="adj2" fmla="val -31911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Can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you build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destinations where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cargo is being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delivered?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B0B4A5-2A65-485E-8907-9B401118EAF4}"/>
              </a:ext>
            </a:extLst>
          </p:cNvPr>
          <p:cNvSpPr/>
          <p:nvPr/>
        </p:nvSpPr>
        <p:spPr>
          <a:xfrm>
            <a:off x="6277276" y="988430"/>
            <a:ext cx="2623755" cy="492623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A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rgbClr val="4472C4"/>
                </a:solidFill>
              </a:rPr>
              <a:t>You need…</a:t>
            </a:r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49B143DA-BC77-4FD4-9467-FEF5395F159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865" y="2789381"/>
            <a:ext cx="1748994" cy="897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0F7814-7C39-4222-83AF-2482A5D539C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766" y="4765142"/>
            <a:ext cx="882487" cy="634705"/>
          </a:xfrm>
          <a:prstGeom prst="rect">
            <a:avLst/>
          </a:prstGeom>
        </p:spPr>
      </p:pic>
      <p:pic>
        <p:nvPicPr>
          <p:cNvPr id="23" name="Picture 2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DF08BB0F-CB3E-4E12-8A7A-C435B58566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2964" y="1535036"/>
            <a:ext cx="810137" cy="10800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BAD63F-8E73-49BF-B47E-82F6A8F0A42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3620" y="4149395"/>
            <a:ext cx="1177869" cy="517390"/>
          </a:xfrm>
          <a:prstGeom prst="rect">
            <a:avLst/>
          </a:prstGeom>
        </p:spPr>
      </p:pic>
      <p:pic>
        <p:nvPicPr>
          <p:cNvPr id="25" name="Picture 24" descr="A picture containing box&#10;&#10;Description automatically generated">
            <a:extLst>
              <a:ext uri="{FF2B5EF4-FFF2-40B4-BE49-F238E27FC236}">
                <a16:creationId xmlns:a16="http://schemas.microsoft.com/office/drawing/2014/main" id="{60666B69-3460-4039-BC79-B29D99B4C5D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4856" y="3768831"/>
            <a:ext cx="1100743" cy="897954"/>
          </a:xfrm>
          <a:prstGeom prst="rect">
            <a:avLst/>
          </a:prstGeom>
        </p:spPr>
      </p:pic>
      <p:pic>
        <p:nvPicPr>
          <p:cNvPr id="27" name="Picture 26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A27E3266-88E0-4DD6-9C4C-46E64A0502CF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0396" y="4897301"/>
            <a:ext cx="1231492" cy="77213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6F077BB-6FBC-4CE7-B773-888342F808A6}"/>
              </a:ext>
            </a:extLst>
          </p:cNvPr>
          <p:cNvSpPr/>
          <p:nvPr/>
        </p:nvSpPr>
        <p:spPr>
          <a:xfrm>
            <a:off x="4377447" y="1747335"/>
            <a:ext cx="321013" cy="2079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picture containing toy&#10;&#10;Description automatically generated">
            <a:extLst>
              <a:ext uri="{FF2B5EF4-FFF2-40B4-BE49-F238E27FC236}">
                <a16:creationId xmlns:a16="http://schemas.microsoft.com/office/drawing/2014/main" id="{382973CF-23DB-47C4-8232-940F6CB376E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555" y="1672466"/>
            <a:ext cx="1226003" cy="85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06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6E6B01-D52D-4226-818C-AF13E93F6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6742" y="1127761"/>
            <a:ext cx="8419830" cy="4593160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solidFill>
                  <a:srgbClr val="000000"/>
                </a:solidFill>
                <a:latin typeface="ArialMT"/>
              </a:rPr>
              <a:t>Using the prototyping pieces, build ways to improve access to the destinations (house icons on mat).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A5B8C265-403C-4F68-A228-25CB3B94D0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87" y="1875727"/>
            <a:ext cx="8272657" cy="424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3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6E6B01-D52D-4226-818C-AF13E93F69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15342"/>
            <a:ext cx="4235179" cy="4835262"/>
          </a:xfrm>
        </p:spPr>
        <p:txBody>
          <a:bodyPr>
            <a:normAutofit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rialMT"/>
              </a:rPr>
              <a:t>Show how you have improved access to each place for cargo deliveries.</a:t>
            </a:r>
          </a:p>
          <a:p>
            <a:pPr algn="l"/>
            <a:endParaRPr lang="en-US" sz="3200" b="1" i="0" u="none" strike="noStrike" baseline="0" dirty="0">
              <a:solidFill>
                <a:srgbClr val="00963E"/>
              </a:solidFill>
              <a:latin typeface="Arial-BoldMT"/>
            </a:endParaRPr>
          </a:p>
          <a:p>
            <a:pPr marL="0" indent="0" algn="l">
              <a:buNone/>
            </a:pPr>
            <a:r>
              <a:rPr lang="en-US" sz="3200" b="1" i="0" u="none" strike="noStrike" baseline="0" dirty="0">
                <a:solidFill>
                  <a:srgbClr val="00963E"/>
                </a:solidFill>
                <a:latin typeface="Arial-BoldMT"/>
              </a:rPr>
              <a:t>Challenge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rialMT"/>
              </a:rPr>
              <a:t>Create a new form of transportation that can access many different areas.</a:t>
            </a:r>
            <a:endParaRPr lang="en-US" sz="1600" dirty="0"/>
          </a:p>
          <a:p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1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8057F0A-69D4-499C-8EF7-52DBC2B70841}"/>
              </a:ext>
            </a:extLst>
          </p:cNvPr>
          <p:cNvSpPr txBox="1">
            <a:spLocks/>
          </p:cNvSpPr>
          <p:nvPr/>
        </p:nvSpPr>
        <p:spPr>
          <a:xfrm>
            <a:off x="626742" y="4223665"/>
            <a:ext cx="4718854" cy="1231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F619D-F75D-49B4-A703-C759273D28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1155" y="1693596"/>
            <a:ext cx="3816889" cy="314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4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5387" y="1127761"/>
            <a:ext cx="1626818" cy="43975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the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WeDo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2.0 app.</a:t>
            </a:r>
          </a:p>
          <a:p>
            <a:pPr>
              <a:lnSpc>
                <a:spcPct val="100000"/>
              </a:lnSpc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use a sensor to improve the efficiency of the sorting process? Dream up your solution.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E3F45-CDC7-4808-81CC-A7E1F998D2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063" y="1006305"/>
            <a:ext cx="6702509" cy="484539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0DD205-6E94-4126-8036-3375CBAECE9A}"/>
              </a:ext>
            </a:extLst>
          </p:cNvPr>
          <p:cNvSpPr/>
          <p:nvPr/>
        </p:nvSpPr>
        <p:spPr>
          <a:xfrm>
            <a:off x="4763386" y="829340"/>
            <a:ext cx="861237" cy="5209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7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38965E-5969-4EB0-86AB-B3D0F5721788}"/>
              </a:ext>
            </a:extLst>
          </p:cNvPr>
          <p:cNvGrpSpPr>
            <a:grpSpLocks noChangeAspect="1"/>
          </p:cNvGrpSpPr>
          <p:nvPr/>
        </p:nvGrpSpPr>
        <p:grpSpPr>
          <a:xfrm>
            <a:off x="251318" y="2683593"/>
            <a:ext cx="4461586" cy="3225830"/>
            <a:chOff x="3020645" y="986186"/>
            <a:chExt cx="6123355" cy="4427327"/>
          </a:xfrm>
        </p:grpSpPr>
        <p:pic>
          <p:nvPicPr>
            <p:cNvPr id="8" name="Picture 7" descr="A close-up of a plug&#10;&#10;Description automatically generated with low confidence">
              <a:extLst>
                <a:ext uri="{FF2B5EF4-FFF2-40B4-BE49-F238E27FC236}">
                  <a16:creationId xmlns:a16="http://schemas.microsoft.com/office/drawing/2014/main" id="{6F4B8F3A-3977-460F-AA1F-A19E05719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0000" y="1444487"/>
              <a:ext cx="5334000" cy="3969026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635DBE3-10DA-43AA-92B9-C4976273DF97}"/>
                </a:ext>
              </a:extLst>
            </p:cNvPr>
            <p:cNvSpPr/>
            <p:nvPr/>
          </p:nvSpPr>
          <p:spPr>
            <a:xfrm rot="18893713">
              <a:off x="4220947" y="1566362"/>
              <a:ext cx="2658560" cy="14982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946CCAB-9D0A-4C2A-8F14-A2B5D937CE31}"/>
                </a:ext>
              </a:extLst>
            </p:cNvPr>
            <p:cNvSpPr/>
            <p:nvPr/>
          </p:nvSpPr>
          <p:spPr>
            <a:xfrm rot="19654683">
              <a:off x="3020645" y="2004730"/>
              <a:ext cx="2696424" cy="170503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B69E4-4F1C-4DC6-A986-0EDD4A2D8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2904" y="1230225"/>
            <a:ext cx="3976613" cy="439755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the sorting center to include a sensor.</a:t>
            </a:r>
          </a:p>
          <a:p>
            <a:pPr>
              <a:lnSpc>
                <a:spcPct val="100000"/>
              </a:lnSpc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new program and try it out on the sorting center.</a:t>
            </a:r>
          </a:p>
          <a:p>
            <a:pPr>
              <a:lnSpc>
                <a:spcPct val="100000"/>
              </a:lnSpc>
            </a:pPr>
            <a:endParaRPr lang="en-US" b="1" i="0" u="none" strike="noStrike" baseline="0" dirty="0">
              <a:solidFill>
                <a:srgbClr val="00963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b="1" i="0" u="none" strike="noStrike" baseline="0" dirty="0">
                <a:solidFill>
                  <a:srgbClr val="0096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</a:t>
            </a:r>
          </a:p>
          <a:p>
            <a:pPr>
              <a:lnSpc>
                <a:spcPct val="100000"/>
              </a:lnSpc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you add a different sensor to improve the sorting process?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Task 2</a:t>
            </a:r>
          </a:p>
        </p:txBody>
      </p:sp>
      <p:pic>
        <p:nvPicPr>
          <p:cNvPr id="5" name="Picture 4" descr="A close-up of a toy&#10;&#10;Description automatically generated with medium confidence">
            <a:extLst>
              <a:ext uri="{FF2B5EF4-FFF2-40B4-BE49-F238E27FC236}">
                <a16:creationId xmlns:a16="http://schemas.microsoft.com/office/drawing/2014/main" id="{7D94393E-935F-4273-9026-632F4B9F03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483" y="1350986"/>
            <a:ext cx="3829116" cy="240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6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7D7AD4-EE25-42E6-A3F2-C658860DB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052E6-E16C-A04B-8192-1DB31D569F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4D35A-834E-4F7C-BC9B-EE00FA0ED9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1" y="1226855"/>
            <a:ext cx="4255866" cy="470780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Share what you did in the session.</a:t>
            </a:r>
          </a:p>
          <a:p>
            <a:r>
              <a:rPr lang="en-US" sz="2800" dirty="0">
                <a:solidFill>
                  <a:schemeClr val="tx1"/>
                </a:solidFill>
              </a:rPr>
              <a:t>Show the destinations you create for cargo deliveries.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Demonstrate how you improved access to destinations.</a:t>
            </a:r>
          </a:p>
          <a:p>
            <a:r>
              <a:rPr lang="en-US" sz="2800" dirty="0">
                <a:solidFill>
                  <a:schemeClr val="tx1"/>
                </a:solidFill>
              </a:rPr>
              <a:t>Explain how you improved sorting efficiency.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567651-8AA4-479B-AC03-821AC799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A651"/>
                </a:solidFill>
              </a:rPr>
              <a:t>Share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8F630-7058-4F40-99DB-A24DAAAE44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39203" y="2821376"/>
            <a:ext cx="2021691" cy="3250868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C57C1C5-B6DD-4BFB-831C-A575CB8B1691}"/>
              </a:ext>
            </a:extLst>
          </p:cNvPr>
          <p:cNvSpPr/>
          <p:nvPr/>
        </p:nvSpPr>
        <p:spPr>
          <a:xfrm rot="158273">
            <a:off x="5652164" y="862840"/>
            <a:ext cx="3399048" cy="2141352"/>
          </a:xfrm>
          <a:prstGeom prst="wedgeEllipseCallout">
            <a:avLst>
              <a:gd name="adj1" fmla="val -30676"/>
              <a:gd name="adj2" fmla="val 79119"/>
            </a:avLst>
          </a:prstGeom>
          <a:solidFill>
            <a:srgbClr val="A6DFE2"/>
          </a:solidFill>
          <a:ln w="19050" cmpd="sng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Why would a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machine operator make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adjustments to the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sorting center? Discuss</a:t>
            </a:r>
          </a:p>
          <a:p>
            <a:pPr algn="ctr"/>
            <a:r>
              <a:rPr lang="en-US" sz="1800" b="0" i="0" u="none" strike="noStrike" baseline="0" dirty="0">
                <a:solidFill>
                  <a:schemeClr val="tx1"/>
                </a:solidFill>
                <a:latin typeface="ArialMT"/>
              </a:rPr>
              <a:t>as a team!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89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E981D47E9229C45BD0F6073112327E8" ma:contentTypeVersion="13" ma:contentTypeDescription="Opret et nyt dokument." ma:contentTypeScope="" ma:versionID="202cbbb3118e06ff677e1774f7cd39ed">
  <xsd:schema xmlns:xsd="http://www.w3.org/2001/XMLSchema" xmlns:xs="http://www.w3.org/2001/XMLSchema" xmlns:p="http://schemas.microsoft.com/office/2006/metadata/properties" xmlns:ns2="98a1be8e-ceb0-4d64-90f3-74f22257285b" xmlns:ns3="65f3190a-2497-4c6e-9c08-e63c17ba8fcf" targetNamespace="http://schemas.microsoft.com/office/2006/metadata/properties" ma:root="true" ma:fieldsID="edebf52742f5ff3dbd1aac38530fcad2" ns2:_="" ns3:_="">
    <xsd:import namespace="98a1be8e-ceb0-4d64-90f3-74f22257285b"/>
    <xsd:import namespace="65f3190a-2497-4c6e-9c08-e63c17ba8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1be8e-ceb0-4d64-90f3-74f222572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3190a-2497-4c6e-9c08-e63c17ba8fc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C3B65E-86F5-4F12-882B-E72674BBA31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ef8d247-b517-4b03-8403-4e70816b143f"/>
    <ds:schemaRef ds:uri="f0e45243-17b0-4cce-9b2d-f191534f8a0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151A670-0DF8-40A2-9C30-9AF459D7E2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0954F4-E4A0-42FA-B9EA-A433BF7D2953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16616</TotalTime>
  <Words>1121</Words>
  <Application>Microsoft Office PowerPoint</Application>
  <PresentationFormat>On-screen Show (4:3)</PresentationFormat>
  <Paragraphs>154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Arial-BoldMT</vt:lpstr>
      <vt:lpstr>Arial-ItalicMT</vt:lpstr>
      <vt:lpstr>ArialMT</vt:lpstr>
      <vt:lpstr>Calibri</vt:lpstr>
      <vt:lpstr>Helvetica Neue</vt:lpstr>
      <vt:lpstr>Roboto</vt:lpstr>
      <vt:lpstr>Roboto Medium</vt:lpstr>
      <vt:lpstr>Office Theme</vt:lpstr>
      <vt:lpstr>PowerPoint Presentation</vt:lpstr>
      <vt:lpstr>Guiding Questions</vt:lpstr>
      <vt:lpstr>Introduction – Discovery Build</vt:lpstr>
      <vt:lpstr>Task 1</vt:lpstr>
      <vt:lpstr>Task 1</vt:lpstr>
      <vt:lpstr>Task 1</vt:lpstr>
      <vt:lpstr>Task 2</vt:lpstr>
      <vt:lpstr>Task 2</vt:lpstr>
      <vt:lpstr>Share</vt:lpstr>
      <vt:lpstr>Optional Video:</vt:lpstr>
      <vt:lpstr>Career Connections</vt:lpstr>
      <vt:lpstr>Clean Up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Kathy Morgan</cp:lastModifiedBy>
  <cp:revision>13</cp:revision>
  <dcterms:created xsi:type="dcterms:W3CDTF">2020-04-21T20:33:01Z</dcterms:created>
  <dcterms:modified xsi:type="dcterms:W3CDTF">2021-07-15T15:36:09Z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0x0101002E981D47E9229C45BD0F6073112327E8</vt:lpwstr>
  </property>
</Properties>
</file>